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C0C0C0"/>
    <a:srgbClr val="FFFFFF"/>
    <a:srgbClr val="B2B2B2"/>
    <a:srgbClr val="DEC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09" autoAdjust="0"/>
  </p:normalViewPr>
  <p:slideViewPr>
    <p:cSldViewPr>
      <p:cViewPr>
        <p:scale>
          <a:sx n="78" d="100"/>
          <a:sy n="78" d="100"/>
        </p:scale>
        <p:origin x="-52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44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286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415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4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151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75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68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28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01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74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8B1CF-5FD2-4E40-B9C0-109D7FF5A11A}" type="datetimeFigureOut">
              <a:rPr lang="es-ES" smtClean="0"/>
              <a:t>23/04/2020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EE4AC-759F-4E6A-BE6D-A9D5F226E9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16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9796" y="620688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 smtClean="0"/>
              <a:t>La </a:t>
            </a:r>
            <a:r>
              <a:rPr lang="en-US" sz="6000" dirty="0" err="1" smtClean="0"/>
              <a:t>tasa</a:t>
            </a:r>
            <a:r>
              <a:rPr lang="en-US" sz="6000" dirty="0" smtClean="0"/>
              <a:t> de </a:t>
            </a:r>
            <a:r>
              <a:rPr lang="en-US" sz="6000" dirty="0" err="1" smtClean="0"/>
              <a:t>explotación</a:t>
            </a:r>
            <a:r>
              <a:rPr lang="en-US" sz="6000" dirty="0" smtClean="0"/>
              <a:t/>
            </a:r>
            <a:br>
              <a:rPr lang="en-US" sz="6000" dirty="0" smtClean="0"/>
            </a:br>
            <a:endParaRPr lang="es-ES" sz="6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 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(El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caso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 del iPhone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)</a:t>
            </a:r>
            <a:endParaRPr lang="es-ES" sz="4400" dirty="0">
              <a:solidFill>
                <a:schemeClr val="tx1">
                  <a:lumMod val="85000"/>
                  <a:lumOff val="15000"/>
                </a:schemeClr>
              </a:solidFill>
              <a:latin typeface="Agency FB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9512" y="188640"/>
            <a:ext cx="8712968" cy="648072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DB37"/>
              </a:clrFrom>
              <a:clrTo>
                <a:srgbClr val="FFDB3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25788"/>
            <a:ext cx="8712968" cy="3683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863588" y="6176917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Tricontinental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: </a:t>
            </a:r>
            <a:r>
              <a:rPr lang="es-E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Institute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 </a:t>
            </a:r>
            <a:r>
              <a:rPr lang="es-E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for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 Social </a:t>
            </a:r>
            <a:r>
              <a:rPr lang="es-E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Research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itchFamily="34" charset="0"/>
              </a:rPr>
              <a:t>//Notebook No2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6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1143000"/>
          </a:xfrm>
        </p:spPr>
        <p:txBody>
          <a:bodyPr>
            <a:normAutofit/>
          </a:bodyPr>
          <a:lstStyle/>
          <a:p>
            <a:r>
              <a:rPr lang="es-ES" sz="4800" dirty="0" smtClean="0"/>
              <a:t>KARL MARX (1818-1883)</a:t>
            </a:r>
            <a:endParaRPr lang="es-ES" sz="48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24744"/>
            <a:ext cx="5334819" cy="54555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33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s-ES" sz="5400" dirty="0" smtClean="0"/>
              <a:t>Ideología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51723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s-ES" sz="2400" b="1" dirty="0"/>
              <a:t>Karl Marx </a:t>
            </a:r>
            <a:r>
              <a:rPr lang="es-ES" sz="2400" dirty="0"/>
              <a:t>fue un revolucionario, sociólogo, historiador y economista. </a:t>
            </a:r>
            <a:endParaRPr lang="es-ES" sz="2400" dirty="0" smtClean="0"/>
          </a:p>
          <a:p>
            <a:pPr>
              <a:lnSpc>
                <a:spcPct val="150000"/>
              </a:lnSpc>
            </a:pPr>
            <a:r>
              <a:rPr lang="es-ES" sz="2400" dirty="0" smtClean="0"/>
              <a:t>Publicó </a:t>
            </a:r>
            <a:r>
              <a:rPr lang="es-ES" sz="2400" dirty="0"/>
              <a:t>(con Friedrich Engels) </a:t>
            </a:r>
            <a:r>
              <a:rPr lang="es-ES" sz="2400" i="1" dirty="0"/>
              <a:t>El Manifiesto Comunista</a:t>
            </a:r>
            <a:r>
              <a:rPr lang="es-ES" sz="2400" dirty="0"/>
              <a:t> (1848) y </a:t>
            </a:r>
            <a:r>
              <a:rPr lang="es-ES" sz="2400" i="1" dirty="0"/>
              <a:t>El Capital </a:t>
            </a:r>
            <a:r>
              <a:rPr lang="es-ES" sz="2400" dirty="0"/>
              <a:t>(1867</a:t>
            </a:r>
            <a:r>
              <a:rPr lang="es-ES" sz="2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s-ES" sz="2400" dirty="0" smtClean="0"/>
              <a:t>En </a:t>
            </a:r>
            <a:r>
              <a:rPr lang="es-ES" sz="2400" dirty="0"/>
              <a:t>sus publicaciones analizó la idea conceptual de la </a:t>
            </a:r>
            <a:r>
              <a:rPr lang="es-ES" sz="2400" b="1" dirty="0"/>
              <a:t>lucha de clases </a:t>
            </a:r>
            <a:r>
              <a:rPr lang="es-ES" sz="2400" dirty="0"/>
              <a:t>y el capitalismo o "dictadura de la burguesía" como él la </a:t>
            </a:r>
            <a:r>
              <a:rPr lang="es-ES" sz="2400" dirty="0" smtClean="0"/>
              <a:t>rebautizó</a:t>
            </a:r>
          </a:p>
          <a:p>
            <a:pPr>
              <a:lnSpc>
                <a:spcPct val="150000"/>
              </a:lnSpc>
            </a:pPr>
            <a:r>
              <a:rPr lang="es-ES" sz="2400" dirty="0" smtClean="0"/>
              <a:t>Durante </a:t>
            </a:r>
            <a:r>
              <a:rPr lang="es-ES" sz="2400" dirty="0"/>
              <a:t>la dictadura de la burguesía, </a:t>
            </a:r>
            <a:r>
              <a:rPr lang="es-ES" sz="2400" dirty="0" err="1"/>
              <a:t>K.Marx</a:t>
            </a:r>
            <a:r>
              <a:rPr lang="es-ES" sz="2400" dirty="0"/>
              <a:t> se centró en la situación de extrema desigualdad que vivían los trabajadores y los propietarios de la </a:t>
            </a:r>
            <a:r>
              <a:rPr lang="es-ES" sz="2400" dirty="0" smtClean="0"/>
              <a:t>industria</a:t>
            </a:r>
          </a:p>
          <a:p>
            <a:pPr>
              <a:lnSpc>
                <a:spcPct val="150000"/>
              </a:lnSpc>
            </a:pPr>
            <a:r>
              <a:rPr lang="es-ES" sz="2400" dirty="0" smtClean="0"/>
              <a:t>Las </a:t>
            </a:r>
            <a:r>
              <a:rPr lang="es-ES" sz="2400" dirty="0"/>
              <a:t>largas jornadas de trabajo, las malas condiciones laborales, los salarios mínimos, las constantes humillaciones eran el día a día en la vida de explotación de un </a:t>
            </a:r>
            <a:r>
              <a:rPr lang="es-ES" sz="2400" dirty="0" smtClean="0"/>
              <a:t>trabajador.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93353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Explotación actualizada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r>
              <a:rPr lang="es-ES" b="1" dirty="0" smtClean="0"/>
              <a:t>Apple </a:t>
            </a:r>
            <a:r>
              <a:rPr lang="es-ES" dirty="0" smtClean="0"/>
              <a:t>es una de esas compañías cuyo crecimiento económico está ligado a la explotación de sus trabajadores en todo el mundo</a:t>
            </a: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6835894" y="5915424"/>
            <a:ext cx="1429641" cy="609920"/>
          </a:xfrm>
          <a:prstGeom prst="ellipse">
            <a:avLst/>
          </a:prstGeom>
          <a:solidFill>
            <a:srgbClr val="DDDDDD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95151"/>
            <a:ext cx="40671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27" y="3167445"/>
            <a:ext cx="2859281" cy="31680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937" y="5255445"/>
            <a:ext cx="1622957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7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xplosión 1"/>
          <p:cNvSpPr/>
          <p:nvPr/>
        </p:nvSpPr>
        <p:spPr>
          <a:xfrm>
            <a:off x="6528850" y="3946646"/>
            <a:ext cx="2410274" cy="2506690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pasaría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el iPhone X se </a:t>
            </a:r>
            <a:r>
              <a:rPr lang="en-US" dirty="0" err="1" smtClean="0"/>
              <a:t>fabricase</a:t>
            </a:r>
            <a:r>
              <a:rPr lang="en-US" dirty="0" smtClean="0"/>
              <a:t> en </a:t>
            </a:r>
            <a:r>
              <a:rPr lang="en-US" dirty="0" err="1" smtClean="0"/>
              <a:t>Estados</a:t>
            </a:r>
            <a:r>
              <a:rPr lang="en-US" dirty="0" smtClean="0"/>
              <a:t> </a:t>
            </a:r>
            <a:r>
              <a:rPr lang="en-US" dirty="0" err="1" smtClean="0"/>
              <a:t>Unidos</a:t>
            </a:r>
            <a:r>
              <a:rPr lang="en-US" dirty="0" smtClean="0"/>
              <a:t>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2816"/>
            <a:ext cx="8856984" cy="259228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 </a:t>
            </a:r>
            <a:r>
              <a:rPr lang="en-US" sz="2800" dirty="0" err="1" smtClean="0"/>
              <a:t>toda</a:t>
            </a:r>
            <a:r>
              <a:rPr lang="en-US" sz="2800" dirty="0" smtClean="0"/>
              <a:t> la </a:t>
            </a:r>
            <a:r>
              <a:rPr lang="en-US" sz="2800" dirty="0" err="1" smtClean="0"/>
              <a:t>cadena</a:t>
            </a:r>
            <a:r>
              <a:rPr lang="en-US" sz="2800" dirty="0" smtClean="0"/>
              <a:t> de </a:t>
            </a:r>
            <a:r>
              <a:rPr lang="en-US" sz="2800" dirty="0" err="1" smtClean="0"/>
              <a:t>producción</a:t>
            </a:r>
            <a:r>
              <a:rPr lang="en-US" sz="2800" dirty="0" smtClean="0"/>
              <a:t> del iPhone </a:t>
            </a:r>
            <a:r>
              <a:rPr lang="en-US" sz="2800" dirty="0" smtClean="0"/>
              <a:t>X </a:t>
            </a:r>
            <a:r>
              <a:rPr lang="en-US" sz="2800" dirty="0" smtClean="0"/>
              <a:t> se </a:t>
            </a:r>
            <a:r>
              <a:rPr lang="en-US" sz="2800" dirty="0" err="1" smtClean="0"/>
              <a:t>localizase</a:t>
            </a:r>
            <a:r>
              <a:rPr lang="en-US" sz="2800" dirty="0" smtClean="0"/>
              <a:t> en </a:t>
            </a:r>
            <a:r>
              <a:rPr lang="en-US" sz="2800" dirty="0" err="1" smtClean="0"/>
              <a:t>América</a:t>
            </a:r>
            <a:r>
              <a:rPr lang="en-US" sz="2800" dirty="0" smtClean="0"/>
              <a:t> </a:t>
            </a:r>
            <a:r>
              <a:rPr lang="en-US" sz="2800" dirty="0" err="1" smtClean="0"/>
              <a:t>este</a:t>
            </a:r>
            <a:r>
              <a:rPr lang="en-US" sz="2800" dirty="0" smtClean="0"/>
              <a:t> </a:t>
            </a:r>
            <a:r>
              <a:rPr lang="en-US" sz="2800" dirty="0" err="1" smtClean="0"/>
              <a:t>costaría</a:t>
            </a:r>
            <a:r>
              <a:rPr lang="en-US" sz="2800" dirty="0" smtClean="0"/>
              <a:t> al menos </a:t>
            </a:r>
            <a:r>
              <a:rPr lang="en-US" sz="2800" b="1" dirty="0" smtClean="0"/>
              <a:t>28000</a:t>
            </a:r>
            <a:r>
              <a:rPr lang="es-ES" sz="2800" dirty="0" smtClean="0"/>
              <a:t>€</a:t>
            </a:r>
            <a:r>
              <a:rPr lang="en-US" sz="2800" b="1" dirty="0" smtClean="0"/>
              <a:t> </a:t>
            </a:r>
            <a:r>
              <a:rPr lang="en-US" sz="2800" dirty="0" err="1" smtClean="0"/>
              <a:t>por</a:t>
            </a:r>
            <a:r>
              <a:rPr lang="en-US" sz="2800" dirty="0" smtClean="0"/>
              <a:t>  </a:t>
            </a:r>
            <a:r>
              <a:rPr lang="en-US" sz="2800" dirty="0" err="1" smtClean="0"/>
              <a:t>cada</a:t>
            </a:r>
            <a:r>
              <a:rPr lang="en-US" sz="2800" dirty="0" smtClean="0"/>
              <a:t> </a:t>
            </a:r>
            <a:r>
              <a:rPr lang="en-US" sz="2800" dirty="0" err="1" smtClean="0"/>
              <a:t>uno</a:t>
            </a:r>
            <a:r>
              <a:rPr lang="en-US" sz="2800" dirty="0" smtClean="0"/>
              <a:t> y </a:t>
            </a:r>
            <a:r>
              <a:rPr lang="es-ES" sz="2800" dirty="0" smtClean="0"/>
              <a:t>Apple </a:t>
            </a:r>
            <a:r>
              <a:rPr lang="es-ES" sz="2800" dirty="0"/>
              <a:t>pagaría el 35% en impuestos. Actualmente, paga casi el 2% a lo largo de la cadena. </a:t>
            </a:r>
            <a:endParaRPr lang="en-US" sz="2800" dirty="0" smtClean="0"/>
          </a:p>
        </p:txBody>
      </p:sp>
      <p:sp>
        <p:nvSpPr>
          <p:cNvPr id="6" name="5 Rectángulo"/>
          <p:cNvSpPr/>
          <p:nvPr/>
        </p:nvSpPr>
        <p:spPr>
          <a:xfrm>
            <a:off x="7164288" y="4869160"/>
            <a:ext cx="1116000" cy="468000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85846">
            <a:off x="6960339" y="4208820"/>
            <a:ext cx="13525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50160" y="4049542"/>
            <a:ext cx="6366056" cy="276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800" dirty="0">
                <a:solidFill>
                  <a:prstClr val="black"/>
                </a:solidFill>
              </a:rPr>
              <a:t>Casi todos los 70 millones de </a:t>
            </a:r>
            <a:r>
              <a:rPr lang="es-ES" sz="2800" dirty="0" err="1">
                <a:solidFill>
                  <a:prstClr val="black"/>
                </a:solidFill>
              </a:rPr>
              <a:t>iPhones</a:t>
            </a:r>
            <a:r>
              <a:rPr lang="es-ES" sz="2800" dirty="0">
                <a:solidFill>
                  <a:prstClr val="black"/>
                </a:solidFill>
              </a:rPr>
              <a:t> que circulan actualmente, así como los 30 millones de </a:t>
            </a:r>
            <a:r>
              <a:rPr lang="es-ES" sz="2800" dirty="0" err="1">
                <a:solidFill>
                  <a:prstClr val="black"/>
                </a:solidFill>
              </a:rPr>
              <a:t>iPads</a:t>
            </a:r>
            <a:r>
              <a:rPr lang="es-ES" sz="2800" dirty="0">
                <a:solidFill>
                  <a:prstClr val="black"/>
                </a:solidFill>
              </a:rPr>
              <a:t> y los 59 millones de otros productos de Apple, se fabrican fuera de los Estados Unidos.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Ventajas de no fabricar en Estados Unidos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-324544" y="2021981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r>
              <a:rPr lang="es-ES" sz="2400" dirty="0"/>
              <a:t>El </a:t>
            </a:r>
            <a:r>
              <a:rPr lang="es-ES" sz="2400" b="1" dirty="0"/>
              <a:t>costo de la mano</a:t>
            </a:r>
            <a:r>
              <a:rPr lang="es-ES" sz="2400" dirty="0"/>
              <a:t> de obra es superior al de ciertas partes del mundo, especialmente en la República Popular China, donde se fabrican muchos de estos productos.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-324544" y="3861048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r>
              <a:rPr lang="es-ES" sz="2400" dirty="0"/>
              <a:t>La segunda razón es las </a:t>
            </a:r>
            <a:r>
              <a:rPr lang="es-ES" sz="2400" b="1" dirty="0"/>
              <a:t>condiciones de trabajo adversas </a:t>
            </a:r>
            <a:r>
              <a:rPr lang="es-ES" sz="2400" dirty="0"/>
              <a:t>(ausencia de sindicatos, largas jornadas de trabajo) en muchas partes del mundo, en particular en las zonas francas industriales que prohíben explícitamente los sindicatos y no tienen casi ninguna reglamentación estatal. 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0D930"/>
              </a:clrFrom>
              <a:clrTo>
                <a:srgbClr val="F0D9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029480"/>
            <a:ext cx="1630844" cy="482400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66130"/>
          </a:xfrm>
        </p:spPr>
        <p:txBody>
          <a:bodyPr>
            <a:noAutofit/>
          </a:bodyPr>
          <a:lstStyle/>
          <a:p>
            <a:r>
              <a:rPr lang="es-ES" sz="3600" dirty="0"/>
              <a:t>¿La cadena mundial de productos de consumo? 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1224136"/>
          </a:xfrm>
        </p:spPr>
        <p:txBody>
          <a:bodyPr>
            <a:normAutofit/>
          </a:bodyPr>
          <a:lstStyle/>
          <a:p>
            <a:r>
              <a:rPr lang="es-ES" sz="2400" dirty="0"/>
              <a:t>E</a:t>
            </a:r>
            <a:r>
              <a:rPr lang="es-ES" sz="2400" dirty="0" smtClean="0"/>
              <a:t>n </a:t>
            </a:r>
            <a:r>
              <a:rPr lang="es-ES" sz="2400" dirty="0"/>
              <a:t>la década de </a:t>
            </a:r>
            <a:r>
              <a:rPr lang="es-ES" sz="2400" dirty="0" smtClean="0"/>
              <a:t>1960 </a:t>
            </a:r>
            <a:r>
              <a:rPr lang="es-ES" sz="2400" dirty="0"/>
              <a:t>tres cambios tecnológicos </a:t>
            </a:r>
            <a:r>
              <a:rPr lang="es-ES" sz="2400" dirty="0" smtClean="0"/>
              <a:t> ayudan </a:t>
            </a:r>
            <a:r>
              <a:rPr lang="es-ES" sz="2400" dirty="0"/>
              <a:t>a las fábricas a alterar su estructura </a:t>
            </a:r>
            <a:r>
              <a:rPr lang="es-ES" sz="2400" dirty="0" smtClean="0"/>
              <a:t>básica</a:t>
            </a:r>
            <a:endParaRPr lang="es-ES" sz="2400" dirty="0"/>
          </a:p>
          <a:p>
            <a:endParaRPr lang="es-ES" sz="24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67544" y="3212976"/>
            <a:ext cx="2448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 mediados de la década de 1960, un gran </a:t>
            </a:r>
            <a:r>
              <a:rPr lang="es-ES" dirty="0"/>
              <a:t>número de satélites fueron enviados con fines comerciales. Estos satélites permitieron una comunicación más fácil entre las diferentes partes del mundo.</a:t>
            </a:r>
          </a:p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79512" y="2372687"/>
            <a:ext cx="2954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Redes</a:t>
            </a:r>
            <a:r>
              <a:rPr lang="en-US" sz="2400" dirty="0">
                <a:latin typeface="+mj-lt"/>
              </a:rPr>
              <a:t> de </a:t>
            </a:r>
            <a:r>
              <a:rPr lang="en-US" sz="2400" dirty="0" err="1">
                <a:latin typeface="+mj-lt"/>
              </a:rPr>
              <a:t>telecomunicaciones</a:t>
            </a:r>
            <a:endParaRPr lang="en-US" sz="2400" dirty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3131840" y="2528000"/>
            <a:ext cx="0" cy="34163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310046" y="2731567"/>
            <a:ext cx="2342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+mj-lt"/>
              </a:rPr>
              <a:t>Informatización</a:t>
            </a:r>
            <a:endParaRPr lang="en-US" sz="2400" dirty="0">
              <a:latin typeface="+mj-lt"/>
            </a:endParaRPr>
          </a:p>
          <a:p>
            <a:endParaRPr lang="en-US" sz="2000" dirty="0" smtClean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84706" y="3212976"/>
            <a:ext cx="23674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 uso de bases de datos informáticas permitió a las empresas mantener su inventario - sus materias primas y sus existencias de productos terminados - en una computadora y no en un cuaderno.</a:t>
            </a:r>
          </a:p>
          <a:p>
            <a:pPr algn="ctr"/>
            <a:endParaRPr lang="es-ES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5724128" y="2528000"/>
            <a:ext cx="0" cy="34601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5796136" y="2742019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Logística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eficiente</a:t>
            </a:r>
            <a:endParaRPr lang="en-US" sz="2400" dirty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929476" y="3158966"/>
            <a:ext cx="2376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 </a:t>
            </a:r>
            <a:r>
              <a:rPr lang="es-ES" dirty="0"/>
              <a:t>mediados de la década de 1950, los buques comenzaron a transportar productos en grandes contenedores metálicos de tamaño estándar que podían ser retirados en cuestión de horas </a:t>
            </a:r>
          </a:p>
          <a:p>
            <a:pPr algn="ctr"/>
            <a:endParaRPr lang="es-E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B2B2B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95" y="5930950"/>
            <a:ext cx="1124857" cy="79007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2118793" y="5949280"/>
            <a:ext cx="220959" cy="177182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903865" y="5910613"/>
            <a:ext cx="1129093" cy="793923"/>
          </a:xfrm>
          <a:prstGeom prst="rect">
            <a:avLst/>
          </a:prstGeom>
          <a:solidFill>
            <a:srgbClr val="DDDDDD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DDDD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611" y="5969113"/>
            <a:ext cx="717599" cy="71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21 Rectángulo"/>
          <p:cNvSpPr/>
          <p:nvPr/>
        </p:nvSpPr>
        <p:spPr>
          <a:xfrm>
            <a:off x="6599741" y="5892789"/>
            <a:ext cx="1129093" cy="793923"/>
          </a:xfrm>
          <a:prstGeom prst="rect">
            <a:avLst/>
          </a:prstGeom>
          <a:solidFill>
            <a:srgbClr val="DDDDDD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910612"/>
            <a:ext cx="634336" cy="83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Rectángulo"/>
          <p:cNvSpPr/>
          <p:nvPr/>
        </p:nvSpPr>
        <p:spPr>
          <a:xfrm>
            <a:off x="7308304" y="5951290"/>
            <a:ext cx="220959" cy="177182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127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688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¿La cadena mundial de productos de consumo?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3168352"/>
          </a:xfrm>
        </p:spPr>
        <p:txBody>
          <a:bodyPr>
            <a:normAutofit/>
          </a:bodyPr>
          <a:lstStyle/>
          <a:p>
            <a:r>
              <a:rPr lang="es-ES" sz="2800" dirty="0"/>
              <a:t>Estos tres cambios tecnológicos permitieron a las empresas </a:t>
            </a:r>
            <a:r>
              <a:rPr lang="es-ES" sz="2800" dirty="0" smtClean="0"/>
              <a:t>dividir la producción de materiales en </a:t>
            </a:r>
            <a:r>
              <a:rPr lang="es-ES" sz="2800" dirty="0"/>
              <a:t>varios componentes, cada uno de ellos situado cerca de las materias primas o cerca de la mano de obra barata pero especializada.</a:t>
            </a:r>
          </a:p>
          <a:p>
            <a:endParaRPr lang="es-ES" sz="2800" dirty="0"/>
          </a:p>
        </p:txBody>
      </p:sp>
      <p:sp>
        <p:nvSpPr>
          <p:cNvPr id="5" name="4 Flecha abajo"/>
          <p:cNvSpPr/>
          <p:nvPr/>
        </p:nvSpPr>
        <p:spPr>
          <a:xfrm>
            <a:off x="4427984" y="3717032"/>
            <a:ext cx="288032" cy="43204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647564" y="4437296"/>
            <a:ext cx="7848872" cy="16560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 Creó un nuevo sistema (llamado </a:t>
            </a:r>
            <a:r>
              <a:rPr lang="es-ES" sz="2400" b="1" dirty="0"/>
              <a:t>Cadena de Productos Básicos Globales</a:t>
            </a:r>
            <a:r>
              <a:rPr lang="es-ES" sz="2400" dirty="0"/>
              <a:t>) que socavó los derechos laborales y los proyectos de desarrollo nacionales y permitió al capital mundial aumentar la explotación.</a:t>
            </a:r>
          </a:p>
          <a:p>
            <a:pPr algn="ctr"/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98592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El iPhone en la cadena mundial de productos básicos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49091"/>
          </a:xfrm>
        </p:spPr>
        <p:txBody>
          <a:bodyPr/>
          <a:lstStyle/>
          <a:p>
            <a:r>
              <a:rPr lang="es-ES" dirty="0"/>
              <a:t>El iPhone de Apple no sería posible sin la Cadena de Productos Globales porque los materiales y los componentes del iPhone provienen de más de treinta países</a:t>
            </a: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0" y="4149080"/>
            <a:ext cx="914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u="sng" dirty="0"/>
              <a:t> </a:t>
            </a:r>
            <a:r>
              <a:rPr lang="es-ES" sz="3600" u="sng" dirty="0"/>
              <a:t>Hay dos tipos de ingresos en el iPhone:</a:t>
            </a:r>
          </a:p>
          <a:p>
            <a:pPr algn="just"/>
            <a:endParaRPr lang="es-ES" sz="1400" u="sng" dirty="0"/>
          </a:p>
          <a:p>
            <a:pPr marL="571500" indent="-571500" algn="just">
              <a:buFont typeface="Arial" pitchFamily="34" charset="0"/>
              <a:buChar char="•"/>
            </a:pPr>
            <a:r>
              <a:rPr lang="es-ES" sz="3600" dirty="0">
                <a:latin typeface="+mj-lt"/>
              </a:rPr>
              <a:t>Materias primas</a:t>
            </a:r>
          </a:p>
          <a:p>
            <a:pPr algn="just"/>
            <a:endParaRPr lang="es-ES" sz="1600" dirty="0">
              <a:latin typeface="+mj-lt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ES" sz="3600" dirty="0">
                <a:latin typeface="+mj-lt"/>
              </a:rPr>
              <a:t>Componentes manufacturados</a:t>
            </a:r>
          </a:p>
          <a:p>
            <a:pPr algn="just"/>
            <a:endParaRPr lang="es-E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394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/>
              <a:t> Materias primas en un iPhone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DD2E"/>
              </a:clrFrom>
              <a:clrTo>
                <a:srgbClr val="FFDD2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318692"/>
            <a:ext cx="9180512" cy="5566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555776" y="1146820"/>
            <a:ext cx="3456384" cy="1939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-36512" y="6525344"/>
            <a:ext cx="432048" cy="36004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16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Materias primas en un iPhone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82453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Estas materias primas provienen de diversas fuentes, desde la República Democrática del Congo hasta Bolivia.</a:t>
            </a:r>
          </a:p>
          <a:p>
            <a:endParaRPr lang="es-E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Informes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agencias como UNICEF y Amnistía Internacional han revelado </a:t>
            </a:r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proveedores del iPhone utilizan el trabajo infantil para extraer estos minerales de las minas y que pagan a los mineros con una ridícula cantidad de dinero</a:t>
            </a:r>
            <a:endParaRPr lang="es-E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Código de conducta para proveedores de Apple</a:t>
            </a:r>
            <a:endParaRPr lang="es-ES" dirty="0"/>
          </a:p>
        </p:txBody>
      </p:sp>
      <p:sp>
        <p:nvSpPr>
          <p:cNvPr id="6" name="5 Pergamino vertical"/>
          <p:cNvSpPr/>
          <p:nvPr/>
        </p:nvSpPr>
        <p:spPr>
          <a:xfrm rot="21231342">
            <a:off x="2152437" y="1424934"/>
            <a:ext cx="4911131" cy="4836666"/>
          </a:xfrm>
          <a:prstGeom prst="verticalScroll">
            <a:avLst/>
          </a:prstGeom>
          <a:solidFill>
            <a:srgbClr val="DDDDDD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 rot="21229188">
            <a:off x="2883803" y="1956557"/>
            <a:ext cx="36676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0" dirty="0"/>
              <a:t>Apple cree que todos los trabajadores de nuestra cadena de suministro merecen un lugar de trabajo justo y ético. Los trabajadores deben ser tratados con la mayor dignidad y respeto, y los proveedores de Apple deben mantener los más altos estándares de derechos humanos'. </a:t>
            </a:r>
          </a:p>
          <a:p>
            <a:pPr algn="ctr"/>
            <a:endParaRPr lang="es-ES" sz="2400" dirty="0"/>
          </a:p>
        </p:txBody>
      </p:sp>
      <p:sp>
        <p:nvSpPr>
          <p:cNvPr id="8" name="7 Rectángulo"/>
          <p:cNvSpPr/>
          <p:nvPr/>
        </p:nvSpPr>
        <p:spPr>
          <a:xfrm>
            <a:off x="6300192" y="6279703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 smtClean="0"/>
              <a:t>Actualizado</a:t>
            </a:r>
            <a:r>
              <a:rPr lang="en-US" sz="2400" i="1" dirty="0" smtClean="0"/>
              <a:t> en</a:t>
            </a:r>
            <a:r>
              <a:rPr lang="en-US" sz="2400" i="1" dirty="0" smtClean="0"/>
              <a:t> </a:t>
            </a:r>
            <a:r>
              <a:rPr lang="en-US" sz="2400" i="1" dirty="0" smtClean="0"/>
              <a:t>2019</a:t>
            </a:r>
            <a:endParaRPr lang="es-ES" sz="2400" i="1" dirty="0"/>
          </a:p>
        </p:txBody>
      </p:sp>
    </p:spTree>
    <p:extLst>
      <p:ext uri="{BB962C8B-B14F-4D97-AF65-F5344CB8AC3E}">
        <p14:creationId xmlns:p14="http://schemas.microsoft.com/office/powerpoint/2010/main" val="83930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7450"/>
            <a:ext cx="8892480" cy="1359024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err="1"/>
              <a:t>Proveedores</a:t>
            </a:r>
            <a:r>
              <a:rPr lang="en-US" dirty="0"/>
              <a:t> de </a:t>
            </a:r>
            <a:r>
              <a:rPr lang="en-US" dirty="0" err="1"/>
              <a:t>componentes</a:t>
            </a:r>
            <a:r>
              <a:rPr lang="en-US" dirty="0"/>
              <a:t> </a:t>
            </a:r>
            <a:r>
              <a:rPr lang="en-US" dirty="0" err="1"/>
              <a:t>fabricados</a:t>
            </a:r>
            <a:r>
              <a:rPr lang="en-US" dirty="0"/>
              <a:t> de los iPhone 5 e iPhone 6: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DD2E"/>
              </a:clrFrom>
              <a:clrTo>
                <a:srgbClr val="FFDD2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3071"/>
            <a:ext cx="9144000" cy="554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6309320"/>
            <a:ext cx="1979712" cy="5760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4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ES" dirty="0"/>
              <a:t>'Suicidios de </a:t>
            </a:r>
            <a:r>
              <a:rPr lang="es-ES" dirty="0" err="1"/>
              <a:t>Foxconn</a:t>
            </a:r>
            <a:r>
              <a:rPr lang="es-ES" dirty="0"/>
              <a:t>'. 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98072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b="1" dirty="0" err="1"/>
              <a:t>Foxconn</a:t>
            </a:r>
            <a:r>
              <a:rPr lang="es-ES" sz="2400" dirty="0"/>
              <a:t> (</a:t>
            </a:r>
            <a:r>
              <a:rPr lang="es-ES" sz="2400" dirty="0" err="1"/>
              <a:t>Hon</a:t>
            </a:r>
            <a:r>
              <a:rPr lang="es-ES" sz="2400" dirty="0"/>
              <a:t> </a:t>
            </a:r>
            <a:r>
              <a:rPr lang="es-ES" sz="2400" dirty="0" err="1"/>
              <a:t>Hai</a:t>
            </a:r>
            <a:r>
              <a:rPr lang="es-ES" sz="2400" dirty="0"/>
              <a:t> </a:t>
            </a:r>
            <a:r>
              <a:rPr lang="es-ES" sz="2400" dirty="0" err="1"/>
              <a:t>Precision</a:t>
            </a:r>
            <a:r>
              <a:rPr lang="es-ES" sz="2400" dirty="0"/>
              <a:t> </a:t>
            </a:r>
            <a:r>
              <a:rPr lang="es-ES" sz="2400" dirty="0" err="1"/>
              <a:t>Industry</a:t>
            </a:r>
            <a:r>
              <a:rPr lang="es-ES" sz="2400" dirty="0"/>
              <a:t>), </a:t>
            </a:r>
            <a:r>
              <a:rPr lang="es-ES" sz="2400" dirty="0" smtClean="0"/>
              <a:t>empresa </a:t>
            </a:r>
            <a:r>
              <a:rPr lang="es-ES" sz="2400" dirty="0"/>
              <a:t>manufacturera de </a:t>
            </a:r>
            <a:r>
              <a:rPr lang="es-ES" sz="2400" dirty="0" smtClean="0"/>
              <a:t>Taiwán, </a:t>
            </a:r>
            <a:r>
              <a:rPr lang="es-ES" sz="2400" dirty="0"/>
              <a:t>generó unos ingresos anuales de 160.000 millones de dólares en 2017</a:t>
            </a:r>
            <a:r>
              <a:rPr lang="es-ES" sz="2400" dirty="0" smtClean="0"/>
              <a:t>.</a:t>
            </a:r>
          </a:p>
          <a:p>
            <a:endParaRPr lang="es-ES" sz="105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400" dirty="0" smtClean="0"/>
              <a:t> </a:t>
            </a:r>
            <a:r>
              <a:rPr lang="es-ES" sz="2400" dirty="0"/>
              <a:t>Cerca de 1,3 millones de trabajadores están en su nómina en China, donde es el mayor empleador del sector privado en el país.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6" name="5 Rectángulo"/>
          <p:cNvSpPr/>
          <p:nvPr/>
        </p:nvSpPr>
        <p:spPr>
          <a:xfrm>
            <a:off x="23008" y="3512267"/>
            <a:ext cx="4211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dirty="0"/>
              <a:t>Existe un fenómeno conocido como </a:t>
            </a:r>
            <a:r>
              <a:rPr lang="es-ES" sz="2400" b="1" dirty="0"/>
              <a:t>"Suicidios de </a:t>
            </a:r>
            <a:r>
              <a:rPr lang="es-ES" sz="2400" b="1" dirty="0" err="1"/>
              <a:t>Foxconn</a:t>
            </a:r>
            <a:r>
              <a:rPr lang="es-ES" sz="2400" b="1" dirty="0"/>
              <a:t>" </a:t>
            </a:r>
            <a:r>
              <a:rPr lang="es-ES" sz="2400" dirty="0"/>
              <a:t>debido a una serie de muertes de trabajadores que protestaban por los bajos salarios y las malas condiciones de trabajo.</a:t>
            </a:r>
          </a:p>
          <a:p>
            <a:pPr marL="342900" indent="-342900">
              <a:buFont typeface="Arial" pitchFamily="34" charset="0"/>
              <a:buChar char="•"/>
            </a:pPr>
            <a:endParaRPr lang="es-ES" sz="2400" dirty="0"/>
          </a:p>
        </p:txBody>
      </p:sp>
      <p:sp>
        <p:nvSpPr>
          <p:cNvPr id="7" name="6 Elipse"/>
          <p:cNvSpPr/>
          <p:nvPr/>
        </p:nvSpPr>
        <p:spPr>
          <a:xfrm>
            <a:off x="4644008" y="2996952"/>
            <a:ext cx="3600401" cy="3558804"/>
          </a:xfrm>
          <a:prstGeom prst="ellipse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DD2E"/>
              </a:clrFrom>
              <a:clrTo>
                <a:srgbClr val="FFDD2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41589"/>
            <a:ext cx="3729399" cy="332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Forma libre"/>
          <p:cNvSpPr/>
          <p:nvPr/>
        </p:nvSpPr>
        <p:spPr>
          <a:xfrm>
            <a:off x="4499992" y="5690001"/>
            <a:ext cx="576064" cy="1023983"/>
          </a:xfrm>
          <a:custGeom>
            <a:avLst/>
            <a:gdLst>
              <a:gd name="connsiteX0" fmla="*/ 72282 w 530818"/>
              <a:gd name="connsiteY0" fmla="*/ 18958 h 907351"/>
              <a:gd name="connsiteX1" fmla="*/ 120049 w 530818"/>
              <a:gd name="connsiteY1" fmla="*/ 59901 h 907351"/>
              <a:gd name="connsiteX2" fmla="*/ 154169 w 530818"/>
              <a:gd name="connsiteY2" fmla="*/ 87196 h 907351"/>
              <a:gd name="connsiteX3" fmla="*/ 222407 w 530818"/>
              <a:gd name="connsiteY3" fmla="*/ 121316 h 907351"/>
              <a:gd name="connsiteX4" fmla="*/ 290646 w 530818"/>
              <a:gd name="connsiteY4" fmla="*/ 148611 h 907351"/>
              <a:gd name="connsiteX5" fmla="*/ 331590 w 530818"/>
              <a:gd name="connsiteY5" fmla="*/ 169083 h 907351"/>
              <a:gd name="connsiteX6" fmla="*/ 372533 w 530818"/>
              <a:gd name="connsiteY6" fmla="*/ 203202 h 907351"/>
              <a:gd name="connsiteX7" fmla="*/ 413476 w 530818"/>
              <a:gd name="connsiteY7" fmla="*/ 230498 h 907351"/>
              <a:gd name="connsiteX8" fmla="*/ 454419 w 530818"/>
              <a:gd name="connsiteY8" fmla="*/ 271441 h 907351"/>
              <a:gd name="connsiteX9" fmla="*/ 474891 w 530818"/>
              <a:gd name="connsiteY9" fmla="*/ 360152 h 907351"/>
              <a:gd name="connsiteX10" fmla="*/ 481715 w 530818"/>
              <a:gd name="connsiteY10" fmla="*/ 455686 h 907351"/>
              <a:gd name="connsiteX11" fmla="*/ 495363 w 530818"/>
              <a:gd name="connsiteY11" fmla="*/ 510277 h 907351"/>
              <a:gd name="connsiteX12" fmla="*/ 495363 w 530818"/>
              <a:gd name="connsiteY12" fmla="*/ 578516 h 907351"/>
              <a:gd name="connsiteX13" fmla="*/ 488539 w 530818"/>
              <a:gd name="connsiteY13" fmla="*/ 653578 h 907351"/>
              <a:gd name="connsiteX14" fmla="*/ 488539 w 530818"/>
              <a:gd name="connsiteY14" fmla="*/ 708170 h 907351"/>
              <a:gd name="connsiteX15" fmla="*/ 502187 w 530818"/>
              <a:gd name="connsiteY15" fmla="*/ 762761 h 907351"/>
              <a:gd name="connsiteX16" fmla="*/ 502187 w 530818"/>
              <a:gd name="connsiteY16" fmla="*/ 830999 h 907351"/>
              <a:gd name="connsiteX17" fmla="*/ 495363 w 530818"/>
              <a:gd name="connsiteY17" fmla="*/ 899238 h 907351"/>
              <a:gd name="connsiteX18" fmla="*/ 44987 w 530818"/>
              <a:gd name="connsiteY18" fmla="*/ 906062 h 907351"/>
              <a:gd name="connsiteX19" fmla="*/ 44987 w 530818"/>
              <a:gd name="connsiteY19" fmla="*/ 906062 h 907351"/>
              <a:gd name="connsiteX20" fmla="*/ 17691 w 530818"/>
              <a:gd name="connsiteY20" fmla="*/ 742289 h 907351"/>
              <a:gd name="connsiteX21" fmla="*/ 4043 w 530818"/>
              <a:gd name="connsiteY21" fmla="*/ 571692 h 907351"/>
              <a:gd name="connsiteX22" fmla="*/ 4043 w 530818"/>
              <a:gd name="connsiteY22" fmla="*/ 387447 h 907351"/>
              <a:gd name="connsiteX23" fmla="*/ 4043 w 530818"/>
              <a:gd name="connsiteY23" fmla="*/ 175907 h 907351"/>
              <a:gd name="connsiteX24" fmla="*/ 4043 w 530818"/>
              <a:gd name="connsiteY24" fmla="*/ 12134 h 907351"/>
              <a:gd name="connsiteX25" fmla="*/ 72282 w 530818"/>
              <a:gd name="connsiteY25" fmla="*/ 18958 h 90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30818" h="907351">
                <a:moveTo>
                  <a:pt x="72282" y="18958"/>
                </a:moveTo>
                <a:cubicBezTo>
                  <a:pt x="91616" y="26919"/>
                  <a:pt x="106401" y="48528"/>
                  <a:pt x="120049" y="59901"/>
                </a:cubicBezTo>
                <a:cubicBezTo>
                  <a:pt x="133697" y="71274"/>
                  <a:pt x="137109" y="76960"/>
                  <a:pt x="154169" y="87196"/>
                </a:cubicBezTo>
                <a:cubicBezTo>
                  <a:pt x="171229" y="97432"/>
                  <a:pt x="199661" y="111080"/>
                  <a:pt x="222407" y="121316"/>
                </a:cubicBezTo>
                <a:cubicBezTo>
                  <a:pt x="245153" y="131552"/>
                  <a:pt x="272449" y="140650"/>
                  <a:pt x="290646" y="148611"/>
                </a:cubicBezTo>
                <a:cubicBezTo>
                  <a:pt x="308843" y="156572"/>
                  <a:pt x="317942" y="159985"/>
                  <a:pt x="331590" y="169083"/>
                </a:cubicBezTo>
                <a:cubicBezTo>
                  <a:pt x="345238" y="178181"/>
                  <a:pt x="358885" y="192966"/>
                  <a:pt x="372533" y="203202"/>
                </a:cubicBezTo>
                <a:cubicBezTo>
                  <a:pt x="386181" y="213438"/>
                  <a:pt x="399828" y="219125"/>
                  <a:pt x="413476" y="230498"/>
                </a:cubicBezTo>
                <a:cubicBezTo>
                  <a:pt x="427124" y="241871"/>
                  <a:pt x="444183" y="249832"/>
                  <a:pt x="454419" y="271441"/>
                </a:cubicBezTo>
                <a:cubicBezTo>
                  <a:pt x="464655" y="293050"/>
                  <a:pt x="470342" y="329445"/>
                  <a:pt x="474891" y="360152"/>
                </a:cubicBezTo>
                <a:cubicBezTo>
                  <a:pt x="479440" y="390860"/>
                  <a:pt x="478303" y="430665"/>
                  <a:pt x="481715" y="455686"/>
                </a:cubicBezTo>
                <a:cubicBezTo>
                  <a:pt x="485127" y="480707"/>
                  <a:pt x="493088" y="489805"/>
                  <a:pt x="495363" y="510277"/>
                </a:cubicBezTo>
                <a:cubicBezTo>
                  <a:pt x="497638" y="530749"/>
                  <a:pt x="496500" y="554633"/>
                  <a:pt x="495363" y="578516"/>
                </a:cubicBezTo>
                <a:cubicBezTo>
                  <a:pt x="494226" y="602399"/>
                  <a:pt x="489676" y="631969"/>
                  <a:pt x="488539" y="653578"/>
                </a:cubicBezTo>
                <a:cubicBezTo>
                  <a:pt x="487402" y="675187"/>
                  <a:pt x="486264" y="689973"/>
                  <a:pt x="488539" y="708170"/>
                </a:cubicBezTo>
                <a:cubicBezTo>
                  <a:pt x="490814" y="726367"/>
                  <a:pt x="499912" y="742290"/>
                  <a:pt x="502187" y="762761"/>
                </a:cubicBezTo>
                <a:cubicBezTo>
                  <a:pt x="504462" y="783232"/>
                  <a:pt x="503324" y="808253"/>
                  <a:pt x="502187" y="830999"/>
                </a:cubicBezTo>
                <a:cubicBezTo>
                  <a:pt x="501050" y="853745"/>
                  <a:pt x="571563" y="886728"/>
                  <a:pt x="495363" y="899238"/>
                </a:cubicBezTo>
                <a:cubicBezTo>
                  <a:pt x="419163" y="911749"/>
                  <a:pt x="44987" y="906062"/>
                  <a:pt x="44987" y="906062"/>
                </a:cubicBezTo>
                <a:lnTo>
                  <a:pt x="44987" y="906062"/>
                </a:lnTo>
                <a:cubicBezTo>
                  <a:pt x="40438" y="878767"/>
                  <a:pt x="24515" y="798017"/>
                  <a:pt x="17691" y="742289"/>
                </a:cubicBezTo>
                <a:cubicBezTo>
                  <a:pt x="10867" y="686561"/>
                  <a:pt x="6318" y="630832"/>
                  <a:pt x="4043" y="571692"/>
                </a:cubicBezTo>
                <a:cubicBezTo>
                  <a:pt x="1768" y="512552"/>
                  <a:pt x="4043" y="387447"/>
                  <a:pt x="4043" y="387447"/>
                </a:cubicBezTo>
                <a:lnTo>
                  <a:pt x="4043" y="175907"/>
                </a:lnTo>
                <a:cubicBezTo>
                  <a:pt x="4043" y="113355"/>
                  <a:pt x="-5055" y="39429"/>
                  <a:pt x="4043" y="12134"/>
                </a:cubicBezTo>
                <a:cubicBezTo>
                  <a:pt x="13141" y="-15161"/>
                  <a:pt x="52948" y="10997"/>
                  <a:pt x="72282" y="1895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Forma libre"/>
          <p:cNvSpPr/>
          <p:nvPr/>
        </p:nvSpPr>
        <p:spPr>
          <a:xfrm>
            <a:off x="7812360" y="3140968"/>
            <a:ext cx="581866" cy="1316099"/>
          </a:xfrm>
          <a:custGeom>
            <a:avLst/>
            <a:gdLst>
              <a:gd name="connsiteX0" fmla="*/ 0 w 485348"/>
              <a:gd name="connsiteY0" fmla="*/ 444065 h 1229884"/>
              <a:gd name="connsiteX1" fmla="*/ 13647 w 485348"/>
              <a:gd name="connsiteY1" fmla="*/ 341707 h 1229884"/>
              <a:gd name="connsiteX2" fmla="*/ 20471 w 485348"/>
              <a:gd name="connsiteY2" fmla="*/ 273468 h 1229884"/>
              <a:gd name="connsiteX3" fmla="*/ 34119 w 485348"/>
              <a:gd name="connsiteY3" fmla="*/ 232524 h 1229884"/>
              <a:gd name="connsiteX4" fmla="*/ 61415 w 485348"/>
              <a:gd name="connsiteY4" fmla="*/ 205229 h 1229884"/>
              <a:gd name="connsiteX5" fmla="*/ 68238 w 485348"/>
              <a:gd name="connsiteY5" fmla="*/ 171110 h 1229884"/>
              <a:gd name="connsiteX6" fmla="*/ 116006 w 485348"/>
              <a:gd name="connsiteY6" fmla="*/ 150638 h 1229884"/>
              <a:gd name="connsiteX7" fmla="*/ 129653 w 485348"/>
              <a:gd name="connsiteY7" fmla="*/ 130166 h 1229884"/>
              <a:gd name="connsiteX8" fmla="*/ 170597 w 485348"/>
              <a:gd name="connsiteY8" fmla="*/ 116518 h 1229884"/>
              <a:gd name="connsiteX9" fmla="*/ 238835 w 485348"/>
              <a:gd name="connsiteY9" fmla="*/ 96047 h 1229884"/>
              <a:gd name="connsiteX10" fmla="*/ 279779 w 485348"/>
              <a:gd name="connsiteY10" fmla="*/ 68751 h 1229884"/>
              <a:gd name="connsiteX11" fmla="*/ 293426 w 485348"/>
              <a:gd name="connsiteY11" fmla="*/ 14160 h 1229884"/>
              <a:gd name="connsiteX12" fmla="*/ 348018 w 485348"/>
              <a:gd name="connsiteY12" fmla="*/ 7336 h 1229884"/>
              <a:gd name="connsiteX13" fmla="*/ 409432 w 485348"/>
              <a:gd name="connsiteY13" fmla="*/ 7336 h 1229884"/>
              <a:gd name="connsiteX14" fmla="*/ 443552 w 485348"/>
              <a:gd name="connsiteY14" fmla="*/ 102871 h 1229884"/>
              <a:gd name="connsiteX15" fmla="*/ 450376 w 485348"/>
              <a:gd name="connsiteY15" fmla="*/ 136990 h 1229884"/>
              <a:gd name="connsiteX16" fmla="*/ 457200 w 485348"/>
              <a:gd name="connsiteY16" fmla="*/ 184757 h 1229884"/>
              <a:gd name="connsiteX17" fmla="*/ 457200 w 485348"/>
              <a:gd name="connsiteY17" fmla="*/ 252996 h 1229884"/>
              <a:gd name="connsiteX18" fmla="*/ 464023 w 485348"/>
              <a:gd name="connsiteY18" fmla="*/ 362178 h 1229884"/>
              <a:gd name="connsiteX19" fmla="*/ 484495 w 485348"/>
              <a:gd name="connsiteY19" fmla="*/ 621486 h 1229884"/>
              <a:gd name="connsiteX20" fmla="*/ 477671 w 485348"/>
              <a:gd name="connsiteY20" fmla="*/ 1126453 h 1229884"/>
              <a:gd name="connsiteX21" fmla="*/ 443552 w 485348"/>
              <a:gd name="connsiteY21" fmla="*/ 1221987 h 1229884"/>
              <a:gd name="connsiteX22" fmla="*/ 409432 w 485348"/>
              <a:gd name="connsiteY22" fmla="*/ 1221987 h 1229884"/>
              <a:gd name="connsiteX23" fmla="*/ 382137 w 485348"/>
              <a:gd name="connsiteY23" fmla="*/ 1201516 h 1229884"/>
              <a:gd name="connsiteX24" fmla="*/ 382137 w 485348"/>
              <a:gd name="connsiteY24" fmla="*/ 1112805 h 1229884"/>
              <a:gd name="connsiteX25" fmla="*/ 368489 w 485348"/>
              <a:gd name="connsiteY25" fmla="*/ 1044566 h 1229884"/>
              <a:gd name="connsiteX26" fmla="*/ 354841 w 485348"/>
              <a:gd name="connsiteY26" fmla="*/ 976327 h 1229884"/>
              <a:gd name="connsiteX27" fmla="*/ 341194 w 485348"/>
              <a:gd name="connsiteY27" fmla="*/ 921736 h 1229884"/>
              <a:gd name="connsiteX28" fmla="*/ 327546 w 485348"/>
              <a:gd name="connsiteY28" fmla="*/ 860321 h 1229884"/>
              <a:gd name="connsiteX29" fmla="*/ 300250 w 485348"/>
              <a:gd name="connsiteY29" fmla="*/ 833026 h 1229884"/>
              <a:gd name="connsiteX30" fmla="*/ 279779 w 485348"/>
              <a:gd name="connsiteY30" fmla="*/ 812554 h 1229884"/>
              <a:gd name="connsiteX31" fmla="*/ 218364 w 485348"/>
              <a:gd name="connsiteY31" fmla="*/ 778435 h 1229884"/>
              <a:gd name="connsiteX32" fmla="*/ 150125 w 485348"/>
              <a:gd name="connsiteY32" fmla="*/ 751139 h 1229884"/>
              <a:gd name="connsiteX33" fmla="*/ 122829 w 485348"/>
              <a:gd name="connsiteY33" fmla="*/ 730668 h 1229884"/>
              <a:gd name="connsiteX34" fmla="*/ 102358 w 485348"/>
              <a:gd name="connsiteY34" fmla="*/ 710196 h 1229884"/>
              <a:gd name="connsiteX35" fmla="*/ 68238 w 485348"/>
              <a:gd name="connsiteY35" fmla="*/ 696548 h 1229884"/>
              <a:gd name="connsiteX36" fmla="*/ 47767 w 485348"/>
              <a:gd name="connsiteY36" fmla="*/ 689724 h 1229884"/>
              <a:gd name="connsiteX37" fmla="*/ 47767 w 485348"/>
              <a:gd name="connsiteY37" fmla="*/ 669253 h 1229884"/>
              <a:gd name="connsiteX38" fmla="*/ 47767 w 485348"/>
              <a:gd name="connsiteY38" fmla="*/ 641957 h 1229884"/>
              <a:gd name="connsiteX39" fmla="*/ 40943 w 485348"/>
              <a:gd name="connsiteY39" fmla="*/ 607838 h 1229884"/>
              <a:gd name="connsiteX40" fmla="*/ 34119 w 485348"/>
              <a:gd name="connsiteY40" fmla="*/ 587366 h 1229884"/>
              <a:gd name="connsiteX41" fmla="*/ 20471 w 485348"/>
              <a:gd name="connsiteY41" fmla="*/ 560071 h 1229884"/>
              <a:gd name="connsiteX42" fmla="*/ 13647 w 485348"/>
              <a:gd name="connsiteY42" fmla="*/ 519127 h 1229884"/>
              <a:gd name="connsiteX43" fmla="*/ 0 w 485348"/>
              <a:gd name="connsiteY43" fmla="*/ 444065 h 122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5348" h="1229884">
                <a:moveTo>
                  <a:pt x="0" y="444065"/>
                </a:moveTo>
                <a:cubicBezTo>
                  <a:pt x="0" y="414495"/>
                  <a:pt x="10235" y="370140"/>
                  <a:pt x="13647" y="341707"/>
                </a:cubicBezTo>
                <a:cubicBezTo>
                  <a:pt x="17059" y="313274"/>
                  <a:pt x="17059" y="291665"/>
                  <a:pt x="20471" y="273468"/>
                </a:cubicBezTo>
                <a:cubicBezTo>
                  <a:pt x="23883" y="255271"/>
                  <a:pt x="27295" y="243897"/>
                  <a:pt x="34119" y="232524"/>
                </a:cubicBezTo>
                <a:cubicBezTo>
                  <a:pt x="40943" y="221151"/>
                  <a:pt x="55729" y="215465"/>
                  <a:pt x="61415" y="205229"/>
                </a:cubicBezTo>
                <a:cubicBezTo>
                  <a:pt x="67101" y="194993"/>
                  <a:pt x="59140" y="180208"/>
                  <a:pt x="68238" y="171110"/>
                </a:cubicBezTo>
                <a:cubicBezTo>
                  <a:pt x="77336" y="162012"/>
                  <a:pt x="105770" y="157462"/>
                  <a:pt x="116006" y="150638"/>
                </a:cubicBezTo>
                <a:cubicBezTo>
                  <a:pt x="126242" y="143814"/>
                  <a:pt x="120555" y="135853"/>
                  <a:pt x="129653" y="130166"/>
                </a:cubicBezTo>
                <a:cubicBezTo>
                  <a:pt x="138751" y="124479"/>
                  <a:pt x="152400" y="122204"/>
                  <a:pt x="170597" y="116518"/>
                </a:cubicBezTo>
                <a:cubicBezTo>
                  <a:pt x="188794" y="110832"/>
                  <a:pt x="220638" y="104008"/>
                  <a:pt x="238835" y="96047"/>
                </a:cubicBezTo>
                <a:cubicBezTo>
                  <a:pt x="257032" y="88086"/>
                  <a:pt x="270681" y="82399"/>
                  <a:pt x="279779" y="68751"/>
                </a:cubicBezTo>
                <a:cubicBezTo>
                  <a:pt x="288877" y="55103"/>
                  <a:pt x="282053" y="24396"/>
                  <a:pt x="293426" y="14160"/>
                </a:cubicBezTo>
                <a:cubicBezTo>
                  <a:pt x="304799" y="3924"/>
                  <a:pt x="328684" y="8473"/>
                  <a:pt x="348018" y="7336"/>
                </a:cubicBezTo>
                <a:cubicBezTo>
                  <a:pt x="367352" y="6199"/>
                  <a:pt x="393510" y="-8587"/>
                  <a:pt x="409432" y="7336"/>
                </a:cubicBezTo>
                <a:cubicBezTo>
                  <a:pt x="425354" y="23258"/>
                  <a:pt x="436728" y="81262"/>
                  <a:pt x="443552" y="102871"/>
                </a:cubicBezTo>
                <a:cubicBezTo>
                  <a:pt x="450376" y="124480"/>
                  <a:pt x="448101" y="123342"/>
                  <a:pt x="450376" y="136990"/>
                </a:cubicBezTo>
                <a:cubicBezTo>
                  <a:pt x="452651" y="150638"/>
                  <a:pt x="456063" y="165423"/>
                  <a:pt x="457200" y="184757"/>
                </a:cubicBezTo>
                <a:cubicBezTo>
                  <a:pt x="458337" y="204091"/>
                  <a:pt x="456063" y="223426"/>
                  <a:pt x="457200" y="252996"/>
                </a:cubicBezTo>
                <a:cubicBezTo>
                  <a:pt x="458337" y="282566"/>
                  <a:pt x="459474" y="300763"/>
                  <a:pt x="464023" y="362178"/>
                </a:cubicBezTo>
                <a:cubicBezTo>
                  <a:pt x="468572" y="423593"/>
                  <a:pt x="482220" y="494107"/>
                  <a:pt x="484495" y="621486"/>
                </a:cubicBezTo>
                <a:cubicBezTo>
                  <a:pt x="486770" y="748865"/>
                  <a:pt x="484495" y="1026370"/>
                  <a:pt x="477671" y="1126453"/>
                </a:cubicBezTo>
                <a:cubicBezTo>
                  <a:pt x="470847" y="1226536"/>
                  <a:pt x="454925" y="1206065"/>
                  <a:pt x="443552" y="1221987"/>
                </a:cubicBezTo>
                <a:cubicBezTo>
                  <a:pt x="432179" y="1237909"/>
                  <a:pt x="419668" y="1225399"/>
                  <a:pt x="409432" y="1221987"/>
                </a:cubicBezTo>
                <a:cubicBezTo>
                  <a:pt x="399196" y="1218575"/>
                  <a:pt x="386686" y="1219713"/>
                  <a:pt x="382137" y="1201516"/>
                </a:cubicBezTo>
                <a:cubicBezTo>
                  <a:pt x="377588" y="1183319"/>
                  <a:pt x="384412" y="1138963"/>
                  <a:pt x="382137" y="1112805"/>
                </a:cubicBezTo>
                <a:cubicBezTo>
                  <a:pt x="379862" y="1086647"/>
                  <a:pt x="368489" y="1044566"/>
                  <a:pt x="368489" y="1044566"/>
                </a:cubicBezTo>
                <a:cubicBezTo>
                  <a:pt x="363940" y="1021820"/>
                  <a:pt x="359390" y="996799"/>
                  <a:pt x="354841" y="976327"/>
                </a:cubicBezTo>
                <a:cubicBezTo>
                  <a:pt x="350292" y="955855"/>
                  <a:pt x="345743" y="941070"/>
                  <a:pt x="341194" y="921736"/>
                </a:cubicBezTo>
                <a:cubicBezTo>
                  <a:pt x="336645" y="902402"/>
                  <a:pt x="334370" y="875106"/>
                  <a:pt x="327546" y="860321"/>
                </a:cubicBezTo>
                <a:cubicBezTo>
                  <a:pt x="320722" y="845536"/>
                  <a:pt x="300250" y="833026"/>
                  <a:pt x="300250" y="833026"/>
                </a:cubicBezTo>
                <a:cubicBezTo>
                  <a:pt x="292289" y="825065"/>
                  <a:pt x="293427" y="821652"/>
                  <a:pt x="279779" y="812554"/>
                </a:cubicBezTo>
                <a:cubicBezTo>
                  <a:pt x="266131" y="803456"/>
                  <a:pt x="239973" y="788671"/>
                  <a:pt x="218364" y="778435"/>
                </a:cubicBezTo>
                <a:cubicBezTo>
                  <a:pt x="196755" y="768199"/>
                  <a:pt x="166047" y="759100"/>
                  <a:pt x="150125" y="751139"/>
                </a:cubicBezTo>
                <a:cubicBezTo>
                  <a:pt x="134203" y="743178"/>
                  <a:pt x="130790" y="737492"/>
                  <a:pt x="122829" y="730668"/>
                </a:cubicBezTo>
                <a:cubicBezTo>
                  <a:pt x="114868" y="723844"/>
                  <a:pt x="111456" y="715883"/>
                  <a:pt x="102358" y="710196"/>
                </a:cubicBezTo>
                <a:cubicBezTo>
                  <a:pt x="93260" y="704509"/>
                  <a:pt x="77337" y="699960"/>
                  <a:pt x="68238" y="696548"/>
                </a:cubicBezTo>
                <a:cubicBezTo>
                  <a:pt x="59140" y="693136"/>
                  <a:pt x="51179" y="694273"/>
                  <a:pt x="47767" y="689724"/>
                </a:cubicBezTo>
                <a:cubicBezTo>
                  <a:pt x="44355" y="685175"/>
                  <a:pt x="47767" y="669253"/>
                  <a:pt x="47767" y="669253"/>
                </a:cubicBezTo>
                <a:cubicBezTo>
                  <a:pt x="47767" y="661292"/>
                  <a:pt x="48904" y="652193"/>
                  <a:pt x="47767" y="641957"/>
                </a:cubicBezTo>
                <a:cubicBezTo>
                  <a:pt x="46630" y="631721"/>
                  <a:pt x="43218" y="616937"/>
                  <a:pt x="40943" y="607838"/>
                </a:cubicBezTo>
                <a:cubicBezTo>
                  <a:pt x="38668" y="598739"/>
                  <a:pt x="37531" y="595327"/>
                  <a:pt x="34119" y="587366"/>
                </a:cubicBezTo>
                <a:cubicBezTo>
                  <a:pt x="30707" y="579405"/>
                  <a:pt x="23883" y="571444"/>
                  <a:pt x="20471" y="560071"/>
                </a:cubicBezTo>
                <a:cubicBezTo>
                  <a:pt x="17059" y="548698"/>
                  <a:pt x="15922" y="530500"/>
                  <a:pt x="13647" y="519127"/>
                </a:cubicBezTo>
                <a:cubicBezTo>
                  <a:pt x="11372" y="507754"/>
                  <a:pt x="0" y="473635"/>
                  <a:pt x="0" y="44406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 rot="17991252">
            <a:off x="7802456" y="3732031"/>
            <a:ext cx="130089" cy="47405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0" name="19 Conector recto"/>
          <p:cNvCxnSpPr/>
          <p:nvPr/>
        </p:nvCxnSpPr>
        <p:spPr>
          <a:xfrm>
            <a:off x="7597460" y="3717032"/>
            <a:ext cx="568680" cy="327097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19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Parte 2: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Un </a:t>
            </a:r>
            <a:r>
              <a:rPr lang="es-ES" dirty="0"/>
              <a:t>análisis marxista del iPhone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r>
              <a:rPr lang="es-ES" dirty="0"/>
              <a:t>El objetivo es medir la tasa de explotación de la empresa.</a:t>
            </a:r>
          </a:p>
          <a:p>
            <a:r>
              <a:rPr lang="es-ES" i="1" dirty="0"/>
              <a:t>¿Por qué? </a:t>
            </a:r>
            <a:r>
              <a:rPr lang="es-ES" dirty="0"/>
              <a:t>Porque esta medición nos permite mostrar cuánto contribuye el trabajador al aumento de valor en el proceso de producción. </a:t>
            </a:r>
            <a:endParaRPr lang="es-ES" dirty="0" smtClean="0"/>
          </a:p>
          <a:p>
            <a:endParaRPr lang="es-ES" sz="600" dirty="0"/>
          </a:p>
          <a:p>
            <a:pPr marL="0" indent="0" algn="ctr">
              <a:buNone/>
            </a:pPr>
            <a:r>
              <a:rPr lang="es-ES" dirty="0" smtClean="0">
                <a:latin typeface="+mj-lt"/>
              </a:rPr>
              <a:t>En </a:t>
            </a:r>
            <a:r>
              <a:rPr lang="es-ES" dirty="0">
                <a:latin typeface="+mj-lt"/>
              </a:rPr>
              <a:t>otras palabras</a:t>
            </a:r>
            <a:r>
              <a:rPr lang="es-ES" dirty="0" smtClean="0">
                <a:latin typeface="+mj-lt"/>
              </a:rPr>
              <a:t>...</a:t>
            </a:r>
          </a:p>
          <a:p>
            <a:pPr marL="0" indent="0" algn="ctr">
              <a:buNone/>
            </a:pPr>
            <a:endParaRPr lang="es-ES" sz="900" dirty="0">
              <a:latin typeface="+mj-lt"/>
            </a:endParaRPr>
          </a:p>
          <a:p>
            <a:r>
              <a:rPr lang="es-ES" dirty="0"/>
              <a:t>Permite a los trabajadores ver cuánto de la parte del valor producido es apropiado de ellos por los capitalistas</a:t>
            </a:r>
            <a:endParaRPr lang="en-U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328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64 Decisión"/>
          <p:cNvSpPr/>
          <p:nvPr/>
        </p:nvSpPr>
        <p:spPr>
          <a:xfrm>
            <a:off x="2771801" y="6163771"/>
            <a:ext cx="360040" cy="226268"/>
          </a:xfrm>
          <a:prstGeom prst="flowChartDecisi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3752"/>
            <a:ext cx="7283152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Conceptos Preliminares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419872" y="1268760"/>
            <a:ext cx="2160240" cy="584775"/>
          </a:xfrm>
          <a:prstGeom prst="rect">
            <a:avLst/>
          </a:prstGeom>
          <a:solidFill>
            <a:srgbClr val="C0C0C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+mj-lt"/>
              </a:rPr>
              <a:t>Mercancía</a:t>
            </a:r>
            <a:endParaRPr lang="es-ES" sz="3200" dirty="0">
              <a:latin typeface="+mj-lt"/>
            </a:endParaRPr>
          </a:p>
        </p:txBody>
      </p:sp>
      <p:cxnSp>
        <p:nvCxnSpPr>
          <p:cNvPr id="6" name="5 Conector recto"/>
          <p:cNvCxnSpPr>
            <a:stCxn id="4" idx="2"/>
          </p:cNvCxnSpPr>
          <p:nvPr/>
        </p:nvCxnSpPr>
        <p:spPr>
          <a:xfrm>
            <a:off x="4499992" y="1853535"/>
            <a:ext cx="0" cy="3513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755576" y="2276872"/>
            <a:ext cx="1512168" cy="83099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+mj-lt"/>
              </a:rPr>
              <a:t> </a:t>
            </a:r>
            <a:r>
              <a:rPr lang="es-ES" sz="2400" dirty="0" smtClean="0">
                <a:latin typeface="+mj-lt"/>
              </a:rPr>
              <a:t>valor de uso</a:t>
            </a:r>
            <a:r>
              <a:rPr lang="es-ES" sz="2400" dirty="0" smtClean="0">
                <a:latin typeface="+mj-lt"/>
              </a:rPr>
              <a:t> </a:t>
            </a:r>
            <a:endParaRPr lang="es-ES" sz="2000" dirty="0"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575736" y="2288906"/>
            <a:ext cx="1812688" cy="83099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+mj-lt"/>
              </a:rPr>
              <a:t> </a:t>
            </a:r>
            <a:r>
              <a:rPr lang="es-ES" sz="2400" dirty="0" smtClean="0">
                <a:latin typeface="+mj-lt"/>
              </a:rPr>
              <a:t>valor de cambio </a:t>
            </a:r>
            <a:endParaRPr lang="es-ES" sz="2400" dirty="0">
              <a:latin typeface="+mj-lt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99892" y="3437711"/>
            <a:ext cx="1800200" cy="461665"/>
          </a:xfrm>
          <a:prstGeom prst="rect">
            <a:avLst/>
          </a:prstGeom>
          <a:solidFill>
            <a:srgbClr val="C0C0C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+mj-lt"/>
              </a:rPr>
              <a:t>VALOR TOTAL</a:t>
            </a:r>
            <a:endParaRPr lang="es-ES" sz="2400" dirty="0">
              <a:latin typeface="+mj-lt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7206702" y="4674041"/>
            <a:ext cx="1427339" cy="70788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+mj-lt"/>
              </a:rPr>
              <a:t>capital</a:t>
            </a:r>
          </a:p>
          <a:p>
            <a:pPr algn="ctr"/>
            <a:r>
              <a:rPr lang="es-ES" sz="2000" dirty="0" smtClean="0">
                <a:latin typeface="+mj-lt"/>
              </a:rPr>
              <a:t>constante</a:t>
            </a:r>
            <a:endParaRPr lang="es-ES" sz="2000" dirty="0">
              <a:latin typeface="+mj-lt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1560" y="4674041"/>
            <a:ext cx="1224136" cy="70788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+mj-lt"/>
              </a:rPr>
              <a:t> capital variable</a:t>
            </a:r>
            <a:endParaRPr lang="es-ES" sz="2000" dirty="0">
              <a:latin typeface="+mj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779912" y="4674041"/>
            <a:ext cx="1440160" cy="40011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+mj-lt"/>
              </a:rPr>
              <a:t>excedente</a:t>
            </a:r>
            <a:endParaRPr lang="es-ES" sz="2000" dirty="0">
              <a:latin typeface="+mj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684720" y="5959732"/>
            <a:ext cx="1630543" cy="648000"/>
          </a:xfrm>
          <a:prstGeom prst="rect">
            <a:avLst/>
          </a:prstGeom>
          <a:solidFill>
            <a:srgbClr val="C0C0C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+mj-lt"/>
              </a:rPr>
              <a:t>Tasa de valor del excedente</a:t>
            </a:r>
          </a:p>
          <a:p>
            <a:pPr algn="ctr"/>
            <a:endParaRPr lang="es-ES" dirty="0">
              <a:latin typeface="+mj-lt"/>
            </a:endParaRPr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1511660" y="2204865"/>
            <a:ext cx="29883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1511660" y="2204864"/>
            <a:ext cx="0" cy="703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H="1" flipV="1">
            <a:off x="2125233" y="3668542"/>
            <a:ext cx="147465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>
            <a:off x="1530752" y="3124566"/>
            <a:ext cx="0" cy="645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33 Conector recto"/>
          <p:cNvCxnSpPr>
            <a:stCxn id="8" idx="2"/>
            <a:endCxn id="88" idx="0"/>
          </p:cNvCxnSpPr>
          <p:nvPr/>
        </p:nvCxnSpPr>
        <p:spPr>
          <a:xfrm flipH="1">
            <a:off x="7480647" y="3119903"/>
            <a:ext cx="1433" cy="101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"/>
          <p:cNvCxnSpPr>
            <a:stCxn id="88" idx="1"/>
          </p:cNvCxnSpPr>
          <p:nvPr/>
        </p:nvCxnSpPr>
        <p:spPr>
          <a:xfrm flipH="1">
            <a:off x="5400094" y="3596536"/>
            <a:ext cx="1467424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4499992" y="3899376"/>
            <a:ext cx="0" cy="474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H="1">
            <a:off x="1212600" y="4373815"/>
            <a:ext cx="32873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1209963" y="4373815"/>
            <a:ext cx="0" cy="3002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4502682" y="4373815"/>
            <a:ext cx="0" cy="3002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7920372" y="4373815"/>
            <a:ext cx="0" cy="3002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H="1">
            <a:off x="4488964" y="4373815"/>
            <a:ext cx="34314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H="1">
            <a:off x="1210950" y="6297728"/>
            <a:ext cx="24737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1209301" y="5381927"/>
            <a:ext cx="3299" cy="9158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7917073" y="5381927"/>
            <a:ext cx="3299" cy="900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H="1">
            <a:off x="5315263" y="6282897"/>
            <a:ext cx="2601810" cy="148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H="1">
            <a:off x="4477726" y="2204865"/>
            <a:ext cx="29883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58 Decisión"/>
          <p:cNvSpPr/>
          <p:nvPr/>
        </p:nvSpPr>
        <p:spPr>
          <a:xfrm>
            <a:off x="1619672" y="6210889"/>
            <a:ext cx="358535" cy="179150"/>
          </a:xfrm>
          <a:prstGeom prst="flowChartDecisi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DD2E"/>
              </a:clrFrom>
              <a:clrTo>
                <a:srgbClr val="FFDD2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19" y="5381927"/>
            <a:ext cx="285021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59 Rectángulo"/>
          <p:cNvSpPr/>
          <p:nvPr/>
        </p:nvSpPr>
        <p:spPr>
          <a:xfrm>
            <a:off x="107504" y="2508404"/>
            <a:ext cx="360040" cy="12954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0D930"/>
              </a:clrFrom>
              <a:clrTo>
                <a:srgbClr val="F0D9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835" y="5516073"/>
            <a:ext cx="7429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61 Llamada ovalada"/>
          <p:cNvSpPr/>
          <p:nvPr/>
        </p:nvSpPr>
        <p:spPr>
          <a:xfrm>
            <a:off x="1907704" y="5309919"/>
            <a:ext cx="217529" cy="196284"/>
          </a:xfrm>
          <a:prstGeom prst="wedgeEllipseCallout">
            <a:avLst>
              <a:gd name="adj1" fmla="val -37481"/>
              <a:gd name="adj2" fmla="val 6941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0D930"/>
              </a:clrFrom>
              <a:clrTo>
                <a:srgbClr val="F0D9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499" y="5470637"/>
            <a:ext cx="14097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65 Rectángulo"/>
          <p:cNvSpPr/>
          <p:nvPr/>
        </p:nvSpPr>
        <p:spPr>
          <a:xfrm>
            <a:off x="1672519" y="4054358"/>
            <a:ext cx="408461" cy="28134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Rectángulo"/>
          <p:cNvSpPr/>
          <p:nvPr/>
        </p:nvSpPr>
        <p:spPr>
          <a:xfrm>
            <a:off x="917199" y="3189066"/>
            <a:ext cx="1226257" cy="73712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8447">
            <a:off x="7037858" y="3147191"/>
            <a:ext cx="884739" cy="99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87 Rectángulo"/>
          <p:cNvSpPr/>
          <p:nvPr/>
        </p:nvSpPr>
        <p:spPr>
          <a:xfrm>
            <a:off x="6867518" y="3221687"/>
            <a:ext cx="1226257" cy="74969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Rectángulo"/>
          <p:cNvSpPr/>
          <p:nvPr/>
        </p:nvSpPr>
        <p:spPr>
          <a:xfrm>
            <a:off x="7343081" y="4092762"/>
            <a:ext cx="274294" cy="27195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4634">
            <a:off x="1205939" y="3041291"/>
            <a:ext cx="684000" cy="106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9" name="108 Conector recto"/>
          <p:cNvCxnSpPr/>
          <p:nvPr/>
        </p:nvCxnSpPr>
        <p:spPr>
          <a:xfrm>
            <a:off x="7461663" y="2204864"/>
            <a:ext cx="0" cy="840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5" name="1044 Conector recto"/>
          <p:cNvCxnSpPr>
            <a:stCxn id="88" idx="0"/>
          </p:cNvCxnSpPr>
          <p:nvPr/>
        </p:nvCxnSpPr>
        <p:spPr>
          <a:xfrm flipV="1">
            <a:off x="7480647" y="3148248"/>
            <a:ext cx="1433" cy="73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90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3204" y="188476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/>
              <a:t> </a:t>
            </a:r>
            <a:r>
              <a:rPr lang="es-ES" dirty="0" smtClean="0"/>
              <a:t>Tasa de explotación</a:t>
            </a:r>
            <a:endParaRPr lang="es-ES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0" y="1268760"/>
            <a:ext cx="9144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-72516" y="1312617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+mj-lt"/>
              </a:rPr>
              <a:t>   </a:t>
            </a:r>
            <a:r>
              <a:rPr lang="en-US" dirty="0" smtClean="0">
                <a:latin typeface="+mj-lt"/>
              </a:rPr>
              <a:t>Valor total del </a:t>
            </a:r>
            <a:r>
              <a:rPr lang="en-US" dirty="0" smtClean="0">
                <a:latin typeface="+mj-lt"/>
              </a:rPr>
              <a:t>iPhone</a:t>
            </a:r>
            <a:r>
              <a:rPr lang="en-US" dirty="0" smtClean="0">
                <a:latin typeface="+mj-lt"/>
              </a:rPr>
              <a:t> </a:t>
            </a:r>
            <a:r>
              <a:rPr lang="en-US" dirty="0"/>
              <a:t>= $</a:t>
            </a:r>
            <a:r>
              <a:rPr lang="en-US" dirty="0" smtClean="0"/>
              <a:t>999     </a:t>
            </a:r>
            <a:r>
              <a:rPr lang="en-US" dirty="0" smtClean="0"/>
              <a:t>      </a:t>
            </a:r>
            <a:r>
              <a:rPr lang="en-US" dirty="0" smtClean="0">
                <a:latin typeface="+mj-lt"/>
              </a:rPr>
              <a:t>Capital </a:t>
            </a:r>
            <a:r>
              <a:rPr lang="en-US" dirty="0" err="1" smtClean="0">
                <a:latin typeface="+mj-lt"/>
              </a:rPr>
              <a:t>constante</a:t>
            </a:r>
            <a:r>
              <a:rPr lang="en-US" dirty="0" smtClean="0">
                <a:latin typeface="+mj-lt"/>
              </a:rPr>
              <a:t> </a:t>
            </a:r>
            <a:r>
              <a:rPr lang="en-US" dirty="0"/>
              <a:t>= </a:t>
            </a:r>
            <a:r>
              <a:rPr lang="en-US" dirty="0" smtClean="0"/>
              <a:t>$370.89           </a:t>
            </a:r>
            <a:r>
              <a:rPr lang="en-US" dirty="0" smtClean="0">
                <a:latin typeface="+mj-lt"/>
              </a:rPr>
              <a:t>Capital variable </a:t>
            </a:r>
            <a:r>
              <a:rPr lang="en-US" dirty="0"/>
              <a:t>= $</a:t>
            </a:r>
            <a:r>
              <a:rPr lang="en-US" dirty="0" smtClean="0"/>
              <a:t>24.55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5292080" y="1931112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Cada vez que un iPhone X se vende por $</a:t>
            </a:r>
            <a:r>
              <a:rPr lang="es-ES" dirty="0" smtClean="0"/>
              <a:t>999 Apple </a:t>
            </a:r>
            <a:r>
              <a:rPr lang="es-ES" dirty="0"/>
              <a:t>recibe 603,56 dólares de plusvalía en forma de </a:t>
            </a:r>
            <a:r>
              <a:rPr lang="es-ES" dirty="0" smtClean="0"/>
              <a:t>dinero</a:t>
            </a:r>
            <a:endParaRPr lang="es-ES" dirty="0"/>
          </a:p>
          <a:p>
            <a:endParaRPr lang="es-ES" dirty="0"/>
          </a:p>
        </p:txBody>
      </p:sp>
      <p:cxnSp>
        <p:nvCxnSpPr>
          <p:cNvPr id="18" name="17 Conector recto"/>
          <p:cNvCxnSpPr/>
          <p:nvPr/>
        </p:nvCxnSpPr>
        <p:spPr>
          <a:xfrm>
            <a:off x="0" y="1714412"/>
            <a:ext cx="9144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35495" y="1796623"/>
            <a:ext cx="4713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+mj-lt"/>
              </a:rPr>
              <a:t>¿Cuál es la plusvalía? </a:t>
            </a:r>
          </a:p>
          <a:p>
            <a:r>
              <a:rPr lang="es-ES" dirty="0">
                <a:cs typeface="Arial" pitchFamily="34" charset="0"/>
              </a:rPr>
              <a:t>Valor excedente = (valor total) - (capital constante + capital variable). $999 – ($370.89 + $24.55) </a:t>
            </a:r>
            <a:r>
              <a:rPr lang="es-ES" dirty="0">
                <a:latin typeface="Arial" pitchFamily="34" charset="0"/>
                <a:cs typeface="Arial" pitchFamily="34" charset="0"/>
              </a:rPr>
              <a:t>= </a:t>
            </a:r>
            <a:r>
              <a:rPr lang="es-ES" dirty="0">
                <a:latin typeface="+mj-lt"/>
              </a:rPr>
              <a:t>$603.56</a:t>
            </a:r>
            <a:endParaRPr lang="es-ES" dirty="0">
              <a:latin typeface="+mj-lt"/>
            </a:endParaRPr>
          </a:p>
        </p:txBody>
      </p:sp>
      <p:sp>
        <p:nvSpPr>
          <p:cNvPr id="2052" name="2051 Rectángulo"/>
          <p:cNvSpPr/>
          <p:nvPr/>
        </p:nvSpPr>
        <p:spPr>
          <a:xfrm>
            <a:off x="0" y="3140968"/>
            <a:ext cx="9144000" cy="792088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 la derecha con muesca"/>
          <p:cNvSpPr/>
          <p:nvPr/>
        </p:nvSpPr>
        <p:spPr>
          <a:xfrm>
            <a:off x="4716016" y="2204864"/>
            <a:ext cx="360040" cy="317649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4748873" y="3326214"/>
            <a:ext cx="4312399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¿</a:t>
            </a:r>
            <a:r>
              <a:rPr lang="en-US" sz="2400" dirty="0" err="1" smtClean="0">
                <a:latin typeface="+mj-lt"/>
              </a:rPr>
              <a:t>Cuál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es</a:t>
            </a:r>
            <a:r>
              <a:rPr lang="en-US" sz="2400" dirty="0" smtClean="0">
                <a:latin typeface="+mj-lt"/>
              </a:rPr>
              <a:t> la </a:t>
            </a:r>
            <a:r>
              <a:rPr lang="en-US" sz="2400" dirty="0" err="1" smtClean="0">
                <a:latin typeface="+mj-lt"/>
              </a:rPr>
              <a:t>tasa</a:t>
            </a:r>
            <a:r>
              <a:rPr lang="en-US" sz="2400" dirty="0" smtClean="0">
                <a:latin typeface="+mj-lt"/>
              </a:rPr>
              <a:t> de </a:t>
            </a:r>
            <a:r>
              <a:rPr lang="en-US" sz="2400" dirty="0" err="1" smtClean="0">
                <a:latin typeface="+mj-lt"/>
              </a:rPr>
              <a:t>explotación</a:t>
            </a:r>
            <a:r>
              <a:rPr lang="en-US" sz="2400" dirty="0" smtClean="0">
                <a:latin typeface="+mj-lt"/>
              </a:rPr>
              <a:t>? </a:t>
            </a:r>
            <a:endParaRPr lang="es-ES" sz="2400" dirty="0">
              <a:latin typeface="+mj-lt"/>
            </a:endParaRPr>
          </a:p>
        </p:txBody>
      </p:sp>
      <p:cxnSp>
        <p:nvCxnSpPr>
          <p:cNvPr id="24" name="23 Conector recto"/>
          <p:cNvCxnSpPr/>
          <p:nvPr/>
        </p:nvCxnSpPr>
        <p:spPr>
          <a:xfrm>
            <a:off x="0" y="3140968"/>
            <a:ext cx="9144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323528" y="3316922"/>
            <a:ext cx="3178755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ES" sz="2000" dirty="0"/>
              <a:t>s/v = 603.56/24.55 = </a:t>
            </a:r>
            <a:r>
              <a:rPr lang="es-ES" sz="2000" dirty="0">
                <a:latin typeface="+mj-lt"/>
              </a:rPr>
              <a:t>2458%. 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4283968" y="4278575"/>
            <a:ext cx="47626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000" dirty="0"/>
              <a:t>Nos dice que una parte </a:t>
            </a:r>
            <a:r>
              <a:rPr lang="es-ES" sz="2000" dirty="0" smtClean="0"/>
              <a:t>insignificante de </a:t>
            </a:r>
            <a:r>
              <a:rPr lang="es-ES" sz="2000" dirty="0"/>
              <a:t>la jornada laboral se dedica al valor que necesitan los trabajadores como </a:t>
            </a:r>
            <a:r>
              <a:rPr lang="es-ES" sz="2000" dirty="0" smtClean="0"/>
              <a:t>salario</a:t>
            </a:r>
          </a:p>
          <a:p>
            <a:endParaRPr lang="es-E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s-ES" sz="2000" dirty="0" smtClean="0"/>
              <a:t>Cuanto </a:t>
            </a:r>
            <a:r>
              <a:rPr lang="es-ES" sz="2000" dirty="0"/>
              <a:t>mayor es la tasa de explotación, mayor es el aumento de la riqueza del capital por el trabajo del </a:t>
            </a:r>
            <a:r>
              <a:rPr lang="es-ES" sz="2000" dirty="0" smtClean="0"/>
              <a:t>trabajador</a:t>
            </a:r>
            <a:endParaRPr lang="es-ES" sz="20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773324" y="4725144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+mj-lt"/>
              </a:rPr>
              <a:t>¿Qué nos dice este número - 2458% -?</a:t>
            </a:r>
            <a:endParaRPr lang="es-ES" sz="2400" dirty="0">
              <a:latin typeface="+mj-lt"/>
            </a:endParaRPr>
          </a:p>
        </p:txBody>
      </p:sp>
      <p:cxnSp>
        <p:nvCxnSpPr>
          <p:cNvPr id="28" name="27 Conector recto"/>
          <p:cNvCxnSpPr/>
          <p:nvPr/>
        </p:nvCxnSpPr>
        <p:spPr>
          <a:xfrm>
            <a:off x="0" y="3933056"/>
            <a:ext cx="9144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Flecha a la derecha con muesca"/>
          <p:cNvSpPr/>
          <p:nvPr/>
        </p:nvSpPr>
        <p:spPr>
          <a:xfrm rot="10800000">
            <a:off x="4021329" y="3398222"/>
            <a:ext cx="360040" cy="317649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773324" y="4437112"/>
            <a:ext cx="3096344" cy="151216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95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6712"/>
            <a:ext cx="4824536" cy="525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rgbClr val="F0D930"/>
      </a:lt1>
      <a:dk2>
        <a:srgbClr val="1F497D"/>
      </a:dk2>
      <a:lt2>
        <a:srgbClr val="EFEA1A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13990</TotalTime>
  <Words>1048</Words>
  <Application>Microsoft Office PowerPoint</Application>
  <PresentationFormat>Presentación en pantalla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La tasa de explotación </vt:lpstr>
      <vt:lpstr>KARL MARX (1818-1883)</vt:lpstr>
      <vt:lpstr>Ideología</vt:lpstr>
      <vt:lpstr>Explotación actualizada</vt:lpstr>
      <vt:lpstr>¿Qué pasaría si el iPhone X se fabricase en Estados Unidos?</vt:lpstr>
      <vt:lpstr>Ventajas de no fabricar en Estados Unidos</vt:lpstr>
      <vt:lpstr>¿La cadena mundial de productos de consumo? </vt:lpstr>
      <vt:lpstr>¿La cadena mundial de productos de consumo? </vt:lpstr>
      <vt:lpstr>El iPhone en la cadena mundial de productos básicos</vt:lpstr>
      <vt:lpstr> Materias primas en un iPhone</vt:lpstr>
      <vt:lpstr> Materias primas en un iPhone</vt:lpstr>
      <vt:lpstr>Código de conducta para proveedores de Apple</vt:lpstr>
      <vt:lpstr> Proveedores de componentes fabricados de los iPhone 5 e iPhone 6:</vt:lpstr>
      <vt:lpstr>'Suicidios de Foxconn'. </vt:lpstr>
      <vt:lpstr>Parte 2:  Un análisis marxista del iPhone</vt:lpstr>
      <vt:lpstr>Conceptos Preliminares</vt:lpstr>
      <vt:lpstr> Tasa de explotación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Rate of Exploitation</dc:title>
  <dc:creator>KARA</dc:creator>
  <cp:lastModifiedBy>KARA</cp:lastModifiedBy>
  <cp:revision>79</cp:revision>
  <dcterms:created xsi:type="dcterms:W3CDTF">2019-12-02T23:38:27Z</dcterms:created>
  <dcterms:modified xsi:type="dcterms:W3CDTF">2020-04-24T01:05:54Z</dcterms:modified>
</cp:coreProperties>
</file>